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5095" autoAdjust="0"/>
  </p:normalViewPr>
  <p:slideViewPr>
    <p:cSldViewPr snapToGrid="0">
      <p:cViewPr varScale="1">
        <p:scale>
          <a:sx n="63" d="100"/>
          <a:sy n="63" d="100"/>
        </p:scale>
        <p:origin x="14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8FA5E-0A18-4D44-AC5A-56EFB5921909}" type="datetimeFigureOut">
              <a:rPr lang="en-AU" smtClean="0"/>
              <a:t>5/11/2023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2C5EC-73A4-4CAB-A027-1F25A7EE2A3F}" type="slidenum">
              <a:rPr lang="en-AU" smtClean="0"/>
              <a:t>‹#›</a:t>
            </a:fld>
            <a:endParaRPr lang="en-AU"/>
          </a:p>
        </p:txBody>
      </p:sp>
    </p:spTree>
    <p:extLst>
      <p:ext uri="{BB962C8B-B14F-4D97-AF65-F5344CB8AC3E}">
        <p14:creationId xmlns:p14="http://schemas.microsoft.com/office/powerpoint/2010/main" val="359330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of charge is the measure of much energy is stored in a battery and has important safety and stability implications. This short video will explore what state of charge means and why its important</a:t>
            </a:r>
            <a:endParaRPr lang="en-AU" dirty="0"/>
          </a:p>
        </p:txBody>
      </p:sp>
      <p:sp>
        <p:nvSpPr>
          <p:cNvPr id="4" name="Slide Number Placeholder 3"/>
          <p:cNvSpPr>
            <a:spLocks noGrp="1"/>
          </p:cNvSpPr>
          <p:nvPr>
            <p:ph type="sldNum" sz="quarter" idx="5"/>
          </p:nvPr>
        </p:nvSpPr>
        <p:spPr/>
        <p:txBody>
          <a:bodyPr/>
          <a:lstStyle/>
          <a:p>
            <a:fld id="{DA42C5EC-73A4-4CAB-A027-1F25A7EE2A3F}" type="slidenum">
              <a:rPr lang="en-AU" smtClean="0"/>
              <a:t>1</a:t>
            </a:fld>
            <a:endParaRPr lang="en-AU"/>
          </a:p>
        </p:txBody>
      </p:sp>
    </p:spTree>
    <p:extLst>
      <p:ext uri="{BB962C8B-B14F-4D97-AF65-F5344CB8AC3E}">
        <p14:creationId xmlns:p14="http://schemas.microsoft.com/office/powerpoint/2010/main" val="2463905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of charge refers to the amount of charge left in the battery. This is typically expressed as a decimal or percentage. For a fully charged battery the SoC is 1, for a fully discharged battery the SoC is 0</a:t>
            </a:r>
          </a:p>
          <a:p>
            <a:r>
              <a:rPr lang="en-US" dirty="0"/>
              <a:t>Different types of batteries have different discharge curves</a:t>
            </a:r>
            <a:endParaRPr lang="en-AU" dirty="0"/>
          </a:p>
        </p:txBody>
      </p:sp>
      <p:sp>
        <p:nvSpPr>
          <p:cNvPr id="4" name="Slide Number Placeholder 3"/>
          <p:cNvSpPr>
            <a:spLocks noGrp="1"/>
          </p:cNvSpPr>
          <p:nvPr>
            <p:ph type="sldNum" sz="quarter" idx="5"/>
          </p:nvPr>
        </p:nvSpPr>
        <p:spPr/>
        <p:txBody>
          <a:bodyPr/>
          <a:lstStyle/>
          <a:p>
            <a:fld id="{DA42C5EC-73A4-4CAB-A027-1F25A7EE2A3F}" type="slidenum">
              <a:rPr lang="en-AU" smtClean="0"/>
              <a:t>2</a:t>
            </a:fld>
            <a:endParaRPr lang="en-AU"/>
          </a:p>
        </p:txBody>
      </p:sp>
    </p:spTree>
    <p:extLst>
      <p:ext uri="{BB962C8B-B14F-4D97-AF65-F5344CB8AC3E}">
        <p14:creationId xmlns:p14="http://schemas.microsoft.com/office/powerpoint/2010/main" val="2043034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Discharge curves relate to the voltage the batteries produce when at a given capacity. Depending on the battery technology these will have different shapes.</a:t>
            </a:r>
          </a:p>
          <a:p>
            <a:endParaRPr lang="en-US" dirty="0"/>
          </a:p>
          <a:p>
            <a:r>
              <a:rPr lang="en-US" dirty="0"/>
              <a:t>We can represent the SoC as a function of time. Which is initial state of charge minus the change in SoC between initial time and t1. This is determined by the change in current over the maximum rated capacity of the battery. </a:t>
            </a:r>
          </a:p>
          <a:p>
            <a:endParaRPr lang="en-US" dirty="0"/>
          </a:p>
          <a:p>
            <a:r>
              <a:rPr lang="en-US" dirty="0"/>
              <a:t>Higher SoCs mean a battery has more energy stored, and are more unstable. Low SoCs of less than 30% are recommended for transport. Discharging a battery with a High SoC also causes the battery to become much hotter. Batteries are able to utilize more of their capacity at higher temperatures, but can become unstable and pose a combustion risk.</a:t>
            </a:r>
            <a:endParaRPr lang="en-AU" dirty="0"/>
          </a:p>
        </p:txBody>
      </p:sp>
      <p:sp>
        <p:nvSpPr>
          <p:cNvPr id="4" name="Slide Number Placeholder 3"/>
          <p:cNvSpPr>
            <a:spLocks noGrp="1"/>
          </p:cNvSpPr>
          <p:nvPr>
            <p:ph type="sldNum" sz="quarter" idx="5"/>
          </p:nvPr>
        </p:nvSpPr>
        <p:spPr/>
        <p:txBody>
          <a:bodyPr/>
          <a:lstStyle/>
          <a:p>
            <a:fld id="{DA42C5EC-73A4-4CAB-A027-1F25A7EE2A3F}" type="slidenum">
              <a:rPr lang="en-AU" smtClean="0"/>
              <a:t>3</a:t>
            </a:fld>
            <a:endParaRPr lang="en-AU"/>
          </a:p>
        </p:txBody>
      </p:sp>
    </p:spTree>
    <p:extLst>
      <p:ext uri="{BB962C8B-B14F-4D97-AF65-F5344CB8AC3E}">
        <p14:creationId xmlns:p14="http://schemas.microsoft.com/office/powerpoint/2010/main" val="2706912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Depth of discharge refers to the amount the battery is discharged every cycle. The further the battery is discharged at the end of each cycle the greater the reduction in total cycles over the battery’s lifespan. Design of portable and </a:t>
            </a:r>
            <a:r>
              <a:rPr lang="en-US" dirty="0" err="1"/>
              <a:t>rechargable</a:t>
            </a:r>
            <a:r>
              <a:rPr lang="en-US" dirty="0"/>
              <a:t> devices revolves around utilizing the maximum capacity whilst minimizing cycle loss. State of charge must be carefully managed to ensure the </a:t>
            </a:r>
            <a:r>
              <a:rPr lang="en-US" dirty="0" err="1"/>
              <a:t>batterys</a:t>
            </a:r>
            <a:r>
              <a:rPr lang="en-US"/>
              <a:t> lifespan.</a:t>
            </a:r>
            <a:endParaRPr lang="en-AU" dirty="0"/>
          </a:p>
        </p:txBody>
      </p:sp>
      <p:sp>
        <p:nvSpPr>
          <p:cNvPr id="4" name="Slide Number Placeholder 3"/>
          <p:cNvSpPr>
            <a:spLocks noGrp="1"/>
          </p:cNvSpPr>
          <p:nvPr>
            <p:ph type="sldNum" sz="quarter" idx="5"/>
          </p:nvPr>
        </p:nvSpPr>
        <p:spPr/>
        <p:txBody>
          <a:bodyPr/>
          <a:lstStyle/>
          <a:p>
            <a:fld id="{DA42C5EC-73A4-4CAB-A027-1F25A7EE2A3F}" type="slidenum">
              <a:rPr lang="en-AU" smtClean="0"/>
              <a:t>4</a:t>
            </a:fld>
            <a:endParaRPr lang="en-AU"/>
          </a:p>
        </p:txBody>
      </p:sp>
    </p:spTree>
    <p:extLst>
      <p:ext uri="{BB962C8B-B14F-4D97-AF65-F5344CB8AC3E}">
        <p14:creationId xmlns:p14="http://schemas.microsoft.com/office/powerpoint/2010/main" val="301793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E770-44AE-47D5-B4B1-71BEC9A9D725}"/>
              </a:ext>
            </a:extLst>
          </p:cNvPr>
          <p:cNvSpPr>
            <a:spLocks noGrp="1"/>
          </p:cNvSpPr>
          <p:nvPr>
            <p:ph type="ctrTitle"/>
          </p:nvPr>
        </p:nvSpPr>
        <p:spPr>
          <a:xfrm>
            <a:off x="841248" y="663960"/>
            <a:ext cx="9456049" cy="3594112"/>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4CA91C7-81A9-46F3-B0F4-D9AB8808514E}"/>
              </a:ext>
            </a:extLst>
          </p:cNvPr>
          <p:cNvSpPr>
            <a:spLocks noGrp="1"/>
          </p:cNvSpPr>
          <p:nvPr>
            <p:ph type="subTitle" idx="1"/>
          </p:nvPr>
        </p:nvSpPr>
        <p:spPr>
          <a:xfrm>
            <a:off x="841248" y="4667581"/>
            <a:ext cx="9456049" cy="1197387"/>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AA648C8-9681-4994-B52A-1A8BC79127E1}"/>
              </a:ext>
            </a:extLst>
          </p:cNvPr>
          <p:cNvSpPr>
            <a:spLocks noGrp="1"/>
          </p:cNvSpPr>
          <p:nvPr>
            <p:ph type="dt" sz="half" idx="10"/>
          </p:nvPr>
        </p:nvSpPr>
        <p:spPr>
          <a:xfrm>
            <a:off x="841248" y="6102693"/>
            <a:ext cx="2743200" cy="365125"/>
          </a:xfrm>
        </p:spPr>
        <p:txBody>
          <a:bodyPr/>
          <a:lstStyle/>
          <a:p>
            <a:fld id="{AE3425CA-4B9D-4420-BB9E-C250DB30E421}" type="datetime1">
              <a:rPr lang="en-US" smtClean="0"/>
              <a:t>11/5/2023</a:t>
            </a:fld>
            <a:endParaRPr lang="en-US"/>
          </a:p>
        </p:txBody>
      </p:sp>
      <p:sp>
        <p:nvSpPr>
          <p:cNvPr id="5" name="Footer Placeholder 4">
            <a:extLst>
              <a:ext uri="{FF2B5EF4-FFF2-40B4-BE49-F238E27FC236}">
                <a16:creationId xmlns:a16="http://schemas.microsoft.com/office/drawing/2014/main" id="{6677F203-CB10-488B-82DC-9D0571A5E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B2E9B-C8B7-4716-9D05-265A04246E05}"/>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7" name="Straight Connector 6">
            <a:extLst>
              <a:ext uri="{FF2B5EF4-FFF2-40B4-BE49-F238E27FC236}">
                <a16:creationId xmlns:a16="http://schemas.microsoft.com/office/drawing/2014/main" id="{9EED8031-DD67-43C6-94A0-646636C95560}"/>
              </a:ext>
            </a:extLst>
          </p:cNvPr>
          <p:cNvCxnSpPr>
            <a:cxnSpLocks/>
          </p:cNvCxnSpPr>
          <p:nvPr/>
        </p:nvCxnSpPr>
        <p:spPr>
          <a:xfrm>
            <a:off x="360154" y="4495800"/>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C3B3-C67F-4C48-A663-EF010429E7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4C4B3F-B3CB-4CF0-AEC8-1893A6A27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6D005-2B71-4325-A646-A2278C3A2EAA}"/>
              </a:ext>
            </a:extLst>
          </p:cNvPr>
          <p:cNvSpPr>
            <a:spLocks noGrp="1"/>
          </p:cNvSpPr>
          <p:nvPr>
            <p:ph type="dt" sz="half" idx="10"/>
          </p:nvPr>
        </p:nvSpPr>
        <p:spPr/>
        <p:txBody>
          <a:bodyPr/>
          <a:lstStyle/>
          <a:p>
            <a:fld id="{6A14B861-3779-4E37-8DF0-E9EB3EA96210}" type="datetime1">
              <a:rPr lang="en-US" smtClean="0"/>
              <a:t>11/5/2023</a:t>
            </a:fld>
            <a:endParaRPr lang="en-US"/>
          </a:p>
        </p:txBody>
      </p:sp>
      <p:sp>
        <p:nvSpPr>
          <p:cNvPr id="5" name="Footer Placeholder 4">
            <a:extLst>
              <a:ext uri="{FF2B5EF4-FFF2-40B4-BE49-F238E27FC236}">
                <a16:creationId xmlns:a16="http://schemas.microsoft.com/office/drawing/2014/main" id="{DB356B01-AE16-42EF-B970-5CAF0C891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F9BE2-24F4-4F83-8E64-4307C9794E17}"/>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01791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01120-856A-4F01-B7C1-D87A1E5F8150}"/>
              </a:ext>
            </a:extLst>
          </p:cNvPr>
          <p:cNvSpPr>
            <a:spLocks noGrp="1"/>
          </p:cNvSpPr>
          <p:nvPr>
            <p:ph type="title" orient="vert"/>
          </p:nvPr>
        </p:nvSpPr>
        <p:spPr>
          <a:xfrm>
            <a:off x="7874324" y="552782"/>
            <a:ext cx="2620891" cy="52947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9D62358-C84C-4947-B826-FF738422EA5B}"/>
              </a:ext>
            </a:extLst>
          </p:cNvPr>
          <p:cNvSpPr>
            <a:spLocks noGrp="1"/>
          </p:cNvSpPr>
          <p:nvPr>
            <p:ph type="body" orient="vert" idx="1"/>
          </p:nvPr>
        </p:nvSpPr>
        <p:spPr>
          <a:xfrm>
            <a:off x="838200" y="552782"/>
            <a:ext cx="6803155" cy="529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7971139-AA1A-46DB-B793-17FB8E6E8A77}"/>
              </a:ext>
            </a:extLst>
          </p:cNvPr>
          <p:cNvSpPr>
            <a:spLocks noGrp="1"/>
          </p:cNvSpPr>
          <p:nvPr>
            <p:ph type="dt" sz="half" idx="10"/>
          </p:nvPr>
        </p:nvSpPr>
        <p:spPr/>
        <p:txBody>
          <a:bodyPr/>
          <a:lstStyle/>
          <a:p>
            <a:fld id="{53E38388-E864-4553-9937-AE9FC5E50CFC}" type="datetime1">
              <a:rPr lang="en-US" smtClean="0"/>
              <a:t>11/5/2023</a:t>
            </a:fld>
            <a:endParaRPr lang="en-US"/>
          </a:p>
        </p:txBody>
      </p:sp>
      <p:sp>
        <p:nvSpPr>
          <p:cNvPr id="5" name="Footer Placeholder 4">
            <a:extLst>
              <a:ext uri="{FF2B5EF4-FFF2-40B4-BE49-F238E27FC236}">
                <a16:creationId xmlns:a16="http://schemas.microsoft.com/office/drawing/2014/main" id="{1B2E06F6-0FE2-40FB-BFEE-010C22293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A7B1B-13A1-41BA-B924-FD11450C14E7}"/>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860703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2B9A-9384-46B2-8B4F-B9C2035CAB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B413CF4-CD0B-4F3C-A1CE-1BA3EFDEEB5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1DE659-17B0-4F70-8F1C-93BF4DB64390}"/>
              </a:ext>
            </a:extLst>
          </p:cNvPr>
          <p:cNvSpPr>
            <a:spLocks noGrp="1"/>
          </p:cNvSpPr>
          <p:nvPr>
            <p:ph type="dt" sz="half" idx="10"/>
          </p:nvPr>
        </p:nvSpPr>
        <p:spPr/>
        <p:txBody>
          <a:bodyPr/>
          <a:lstStyle/>
          <a:p>
            <a:fld id="{62751E1E-C50D-4FD4-8B1E-ECD78340D9AB}" type="datetime1">
              <a:rPr lang="en-US" smtClean="0"/>
              <a:t>11/5/2023</a:t>
            </a:fld>
            <a:endParaRPr lang="en-US"/>
          </a:p>
        </p:txBody>
      </p:sp>
      <p:sp>
        <p:nvSpPr>
          <p:cNvPr id="5" name="Footer Placeholder 4">
            <a:extLst>
              <a:ext uri="{FF2B5EF4-FFF2-40B4-BE49-F238E27FC236}">
                <a16:creationId xmlns:a16="http://schemas.microsoft.com/office/drawing/2014/main" id="{37AB0750-AB4E-4FCF-9B52-BC954760B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66B99-C716-4464-B695-623F4C5A9D9B}"/>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92555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233A-AD59-4FB1-A1CA-AABFAE040805}"/>
              </a:ext>
            </a:extLst>
          </p:cNvPr>
          <p:cNvSpPr>
            <a:spLocks noGrp="1"/>
          </p:cNvSpPr>
          <p:nvPr>
            <p:ph type="title"/>
          </p:nvPr>
        </p:nvSpPr>
        <p:spPr>
          <a:xfrm>
            <a:off x="841249" y="552782"/>
            <a:ext cx="9538428" cy="3714417"/>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A656964-650B-4E87-9541-0E659DEC0365}"/>
              </a:ext>
            </a:extLst>
          </p:cNvPr>
          <p:cNvSpPr>
            <a:spLocks noGrp="1"/>
          </p:cNvSpPr>
          <p:nvPr>
            <p:ph type="body" idx="1"/>
          </p:nvPr>
        </p:nvSpPr>
        <p:spPr>
          <a:xfrm>
            <a:off x="841249" y="4672584"/>
            <a:ext cx="9538428" cy="1143802"/>
          </a:xfrm>
        </p:spPr>
        <p:txBody>
          <a:bodyPr>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000"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21BB50-DF4A-47B5-A3AD-18712A3AD40E}"/>
              </a:ext>
            </a:extLst>
          </p:cNvPr>
          <p:cNvSpPr>
            <a:spLocks noGrp="1"/>
          </p:cNvSpPr>
          <p:nvPr>
            <p:ph type="dt" sz="half" idx="10"/>
          </p:nvPr>
        </p:nvSpPr>
        <p:spPr/>
        <p:txBody>
          <a:bodyPr/>
          <a:lstStyle/>
          <a:p>
            <a:fld id="{43C83AFB-9E54-459E-8C6D-0913AC3BA5D7}" type="datetime1">
              <a:rPr lang="en-US" smtClean="0"/>
              <a:t>11/5/2023</a:t>
            </a:fld>
            <a:endParaRPr lang="en-US"/>
          </a:p>
        </p:txBody>
      </p:sp>
      <p:sp>
        <p:nvSpPr>
          <p:cNvPr id="5" name="Footer Placeholder 4">
            <a:extLst>
              <a:ext uri="{FF2B5EF4-FFF2-40B4-BE49-F238E27FC236}">
                <a16:creationId xmlns:a16="http://schemas.microsoft.com/office/drawing/2014/main" id="{3CDF59B3-D1B8-4A51-AD6E-868C5BF6F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CA779-6272-4A15-A566-20C4E9A60D47}"/>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7" name="Straight Connector 6">
            <a:extLst>
              <a:ext uri="{FF2B5EF4-FFF2-40B4-BE49-F238E27FC236}">
                <a16:creationId xmlns:a16="http://schemas.microsoft.com/office/drawing/2014/main" id="{F0B86E8F-91EA-4626-BCA8-3B4973C7C9D6}"/>
              </a:ext>
            </a:extLst>
          </p:cNvPr>
          <p:cNvCxnSpPr>
            <a:cxnSpLocks/>
          </p:cNvCxnSpPr>
          <p:nvPr/>
        </p:nvCxnSpPr>
        <p:spPr>
          <a:xfrm>
            <a:off x="360154" y="4495800"/>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853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2A00-5BBD-436C-BB6D-CE650FC46202}"/>
              </a:ext>
            </a:extLst>
          </p:cNvPr>
          <p:cNvSpPr>
            <a:spLocks noGrp="1"/>
          </p:cNvSpPr>
          <p:nvPr>
            <p:ph type="title"/>
          </p:nvPr>
        </p:nvSpPr>
        <p:spPr>
          <a:xfrm>
            <a:off x="841248" y="552783"/>
            <a:ext cx="9683871" cy="13258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DFB3E2E-F3C4-4CDD-9138-86AE7A1B566D}"/>
              </a:ext>
            </a:extLst>
          </p:cNvPr>
          <p:cNvSpPr>
            <a:spLocks noGrp="1"/>
          </p:cNvSpPr>
          <p:nvPr>
            <p:ph sz="half" idx="1"/>
          </p:nvPr>
        </p:nvSpPr>
        <p:spPr>
          <a:xfrm>
            <a:off x="841248" y="2108362"/>
            <a:ext cx="4507926" cy="3721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795CD01-B639-46B6-B53D-18FE1E39AF50}"/>
              </a:ext>
            </a:extLst>
          </p:cNvPr>
          <p:cNvSpPr>
            <a:spLocks noGrp="1"/>
          </p:cNvSpPr>
          <p:nvPr>
            <p:ph sz="half" idx="2"/>
          </p:nvPr>
        </p:nvSpPr>
        <p:spPr>
          <a:xfrm>
            <a:off x="5699171" y="2108362"/>
            <a:ext cx="4825948" cy="3721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396E34C3-86AC-48F9-92A4-F17BFAF9EF06}"/>
              </a:ext>
            </a:extLst>
          </p:cNvPr>
          <p:cNvSpPr>
            <a:spLocks noGrp="1"/>
          </p:cNvSpPr>
          <p:nvPr>
            <p:ph type="dt" sz="half" idx="10"/>
          </p:nvPr>
        </p:nvSpPr>
        <p:spPr/>
        <p:txBody>
          <a:bodyPr/>
          <a:lstStyle/>
          <a:p>
            <a:fld id="{F10144B6-0CA7-46BA-A00B-1E68E5C3ED0C}" type="datetime1">
              <a:rPr lang="en-US" smtClean="0"/>
              <a:t>11/5/2023</a:t>
            </a:fld>
            <a:endParaRPr lang="en-US"/>
          </a:p>
        </p:txBody>
      </p:sp>
      <p:sp>
        <p:nvSpPr>
          <p:cNvPr id="6" name="Footer Placeholder 5">
            <a:extLst>
              <a:ext uri="{FF2B5EF4-FFF2-40B4-BE49-F238E27FC236}">
                <a16:creationId xmlns:a16="http://schemas.microsoft.com/office/drawing/2014/main" id="{275D6A29-C51F-4654-82AD-04056FA6C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1EEB6-57E6-40E7-9702-1D5999B505DC}"/>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8" name="Straight Connector 7">
            <a:extLst>
              <a:ext uri="{FF2B5EF4-FFF2-40B4-BE49-F238E27FC236}">
                <a16:creationId xmlns:a16="http://schemas.microsoft.com/office/drawing/2014/main" id="{F929C81A-4806-44FF-99D8-13A65B2D066F}"/>
              </a:ext>
            </a:extLst>
          </p:cNvPr>
          <p:cNvCxnSpPr>
            <a:cxnSpLocks/>
          </p:cNvCxnSpPr>
          <p:nvPr/>
        </p:nvCxnSpPr>
        <p:spPr>
          <a:xfrm>
            <a:off x="375523" y="2004012"/>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8DDCF9-5353-4B5F-8565-8C27F795A4BF}"/>
              </a:ext>
            </a:extLst>
          </p:cNvPr>
          <p:cNvCxnSpPr>
            <a:cxnSpLocks/>
          </p:cNvCxnSpPr>
          <p:nvPr/>
        </p:nvCxnSpPr>
        <p:spPr>
          <a:xfrm>
            <a:off x="5563342" y="2004012"/>
            <a:ext cx="0" cy="4048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475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D1A9-BF08-4C6D-805E-244B234EE852}"/>
              </a:ext>
            </a:extLst>
          </p:cNvPr>
          <p:cNvSpPr>
            <a:spLocks noGrp="1"/>
          </p:cNvSpPr>
          <p:nvPr>
            <p:ph type="title"/>
          </p:nvPr>
        </p:nvSpPr>
        <p:spPr>
          <a:xfrm>
            <a:off x="841248" y="557784"/>
            <a:ext cx="943957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920C1D8-0907-4FDB-BFAD-36E14AF98D81}"/>
              </a:ext>
            </a:extLst>
          </p:cNvPr>
          <p:cNvSpPr>
            <a:spLocks noGrp="1"/>
          </p:cNvSpPr>
          <p:nvPr>
            <p:ph type="body" idx="1"/>
          </p:nvPr>
        </p:nvSpPr>
        <p:spPr>
          <a:xfrm>
            <a:off x="841248" y="2114185"/>
            <a:ext cx="4438887" cy="693761"/>
          </a:xfrm>
        </p:spPr>
        <p:txBody>
          <a:bodyPr anchor="b">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40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A4441-5FC3-4F86-8ADE-ED90424DB9B8}"/>
              </a:ext>
            </a:extLst>
          </p:cNvPr>
          <p:cNvSpPr>
            <a:spLocks noGrp="1"/>
          </p:cNvSpPr>
          <p:nvPr>
            <p:ph sz="half" idx="2"/>
          </p:nvPr>
        </p:nvSpPr>
        <p:spPr>
          <a:xfrm>
            <a:off x="841248" y="2900451"/>
            <a:ext cx="4438887" cy="30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3CEB34D-DB36-47E0-AE2C-FBEBA272076E}"/>
              </a:ext>
            </a:extLst>
          </p:cNvPr>
          <p:cNvSpPr>
            <a:spLocks noGrp="1"/>
          </p:cNvSpPr>
          <p:nvPr>
            <p:ph type="body" sz="quarter" idx="3"/>
          </p:nvPr>
        </p:nvSpPr>
        <p:spPr>
          <a:xfrm>
            <a:off x="5795090" y="2114185"/>
            <a:ext cx="4485728" cy="693761"/>
          </a:xfrm>
        </p:spPr>
        <p:txBody>
          <a:bodyPr anchor="b">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40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056219-D498-410D-8F2C-03045AE48016}"/>
              </a:ext>
            </a:extLst>
          </p:cNvPr>
          <p:cNvSpPr>
            <a:spLocks noGrp="1"/>
          </p:cNvSpPr>
          <p:nvPr>
            <p:ph sz="quarter" idx="4"/>
          </p:nvPr>
        </p:nvSpPr>
        <p:spPr>
          <a:xfrm>
            <a:off x="5795090" y="2900451"/>
            <a:ext cx="4485730" cy="30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DC9AD-F6B8-44D0-8169-84553C1F92C9}"/>
              </a:ext>
            </a:extLst>
          </p:cNvPr>
          <p:cNvSpPr>
            <a:spLocks noGrp="1"/>
          </p:cNvSpPr>
          <p:nvPr>
            <p:ph type="dt" sz="half" idx="10"/>
          </p:nvPr>
        </p:nvSpPr>
        <p:spPr/>
        <p:txBody>
          <a:bodyPr/>
          <a:lstStyle/>
          <a:p>
            <a:fld id="{0051F549-537C-41EC-B9CC-5B6A9AC2A6A7}" type="datetime1">
              <a:rPr lang="en-US" smtClean="0"/>
              <a:t>11/5/2023</a:t>
            </a:fld>
            <a:endParaRPr lang="en-US"/>
          </a:p>
        </p:txBody>
      </p:sp>
      <p:sp>
        <p:nvSpPr>
          <p:cNvPr id="8" name="Footer Placeholder 7">
            <a:extLst>
              <a:ext uri="{FF2B5EF4-FFF2-40B4-BE49-F238E27FC236}">
                <a16:creationId xmlns:a16="http://schemas.microsoft.com/office/drawing/2014/main" id="{FF9985ED-7382-4F00-845D-4F27841B5D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A2CC25-9EC7-4706-9BD4-5E20C4B33200}"/>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12" name="Straight Connector 11">
            <a:extLst>
              <a:ext uri="{FF2B5EF4-FFF2-40B4-BE49-F238E27FC236}">
                <a16:creationId xmlns:a16="http://schemas.microsoft.com/office/drawing/2014/main" id="{4DBC7D26-1B30-46B8-8221-09886FA3D030}"/>
              </a:ext>
            </a:extLst>
          </p:cNvPr>
          <p:cNvCxnSpPr>
            <a:cxnSpLocks/>
          </p:cNvCxnSpPr>
          <p:nvPr/>
        </p:nvCxnSpPr>
        <p:spPr>
          <a:xfrm>
            <a:off x="375523" y="2004012"/>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186A75-E140-4995-A8BB-89B5ACE678D2}"/>
              </a:ext>
            </a:extLst>
          </p:cNvPr>
          <p:cNvCxnSpPr>
            <a:cxnSpLocks/>
          </p:cNvCxnSpPr>
          <p:nvPr/>
        </p:nvCxnSpPr>
        <p:spPr>
          <a:xfrm>
            <a:off x="5563342" y="2004012"/>
            <a:ext cx="0" cy="4048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51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21C2-B85F-435F-8DF3-C714A5472B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99FE38-24D5-4D5F-A92E-E4F8B23FB7FC}"/>
              </a:ext>
            </a:extLst>
          </p:cNvPr>
          <p:cNvSpPr>
            <a:spLocks noGrp="1"/>
          </p:cNvSpPr>
          <p:nvPr>
            <p:ph type="dt" sz="half" idx="10"/>
          </p:nvPr>
        </p:nvSpPr>
        <p:spPr/>
        <p:txBody>
          <a:bodyPr/>
          <a:lstStyle/>
          <a:p>
            <a:fld id="{952F8D56-3D0E-48B8-8218-1F3A06A96C62}" type="datetime1">
              <a:rPr lang="en-US" smtClean="0"/>
              <a:t>11/5/2023</a:t>
            </a:fld>
            <a:endParaRPr lang="en-US"/>
          </a:p>
        </p:txBody>
      </p:sp>
      <p:sp>
        <p:nvSpPr>
          <p:cNvPr id="4" name="Footer Placeholder 3">
            <a:extLst>
              <a:ext uri="{FF2B5EF4-FFF2-40B4-BE49-F238E27FC236}">
                <a16:creationId xmlns:a16="http://schemas.microsoft.com/office/drawing/2014/main" id="{E629DF69-BE29-4038-9744-17BFC57B88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B9496F-64EC-46E7-97F0-BCB7E79F820A}"/>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515834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F19E0-8FE3-45E8-A227-D74EEF1A6322}"/>
              </a:ext>
            </a:extLst>
          </p:cNvPr>
          <p:cNvSpPr>
            <a:spLocks noGrp="1"/>
          </p:cNvSpPr>
          <p:nvPr>
            <p:ph type="dt" sz="half" idx="10"/>
          </p:nvPr>
        </p:nvSpPr>
        <p:spPr/>
        <p:txBody>
          <a:bodyPr/>
          <a:lstStyle/>
          <a:p>
            <a:fld id="{E8EC309E-27D4-401F-A74A-DEA16C7B51DC}" type="datetime1">
              <a:rPr lang="en-US" smtClean="0"/>
              <a:t>11/5/2023</a:t>
            </a:fld>
            <a:endParaRPr lang="en-US"/>
          </a:p>
        </p:txBody>
      </p:sp>
      <p:sp>
        <p:nvSpPr>
          <p:cNvPr id="3" name="Footer Placeholder 2">
            <a:extLst>
              <a:ext uri="{FF2B5EF4-FFF2-40B4-BE49-F238E27FC236}">
                <a16:creationId xmlns:a16="http://schemas.microsoft.com/office/drawing/2014/main" id="{ABFB1926-56F3-40BC-A03F-62B969419E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FFE2B6-07A4-4AA0-9BCE-204E13DA447E}"/>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837367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266A-CB24-44C5-B2E8-011420844A17}"/>
              </a:ext>
            </a:extLst>
          </p:cNvPr>
          <p:cNvSpPr>
            <a:spLocks noGrp="1"/>
          </p:cNvSpPr>
          <p:nvPr>
            <p:ph type="title"/>
          </p:nvPr>
        </p:nvSpPr>
        <p:spPr>
          <a:xfrm>
            <a:off x="841248" y="549283"/>
            <a:ext cx="4603963" cy="2572489"/>
          </a:xfrm>
        </p:spPr>
        <p:txBody>
          <a:bodyPr anchor="ctr">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39DBD1-7133-47A5-A771-2CEA18533491}"/>
              </a:ext>
            </a:extLst>
          </p:cNvPr>
          <p:cNvSpPr>
            <a:spLocks noGrp="1"/>
          </p:cNvSpPr>
          <p:nvPr>
            <p:ph idx="1"/>
          </p:nvPr>
        </p:nvSpPr>
        <p:spPr>
          <a:xfrm>
            <a:off x="5870796" y="549283"/>
            <a:ext cx="4455517" cy="5319704"/>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76A729F-B24D-424E-B067-003B0601F259}"/>
              </a:ext>
            </a:extLst>
          </p:cNvPr>
          <p:cNvSpPr>
            <a:spLocks noGrp="1"/>
          </p:cNvSpPr>
          <p:nvPr>
            <p:ph type="body" sz="half" idx="2"/>
          </p:nvPr>
        </p:nvSpPr>
        <p:spPr>
          <a:xfrm>
            <a:off x="841248" y="3296498"/>
            <a:ext cx="4603963" cy="2572489"/>
          </a:xfrm>
        </p:spPr>
        <p:txBody>
          <a:bodyPr>
            <a:normAutofit/>
          </a:bodyPr>
          <a:lstStyle>
            <a:lvl1pPr marL="0" indent="0">
              <a:buNone/>
              <a:defRPr lang="en-US" sz="20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FA7323-5497-426C-9DD9-3CF69E88EC38}"/>
              </a:ext>
            </a:extLst>
          </p:cNvPr>
          <p:cNvSpPr>
            <a:spLocks noGrp="1"/>
          </p:cNvSpPr>
          <p:nvPr>
            <p:ph type="dt" sz="half" idx="10"/>
          </p:nvPr>
        </p:nvSpPr>
        <p:spPr/>
        <p:txBody>
          <a:bodyPr/>
          <a:lstStyle/>
          <a:p>
            <a:fld id="{6DEA2B81-2BC3-42D7-B67D-05C685AA80AD}" type="datetime1">
              <a:rPr lang="en-US" smtClean="0"/>
              <a:t>11/5/2023</a:t>
            </a:fld>
            <a:endParaRPr lang="en-US"/>
          </a:p>
        </p:txBody>
      </p:sp>
      <p:sp>
        <p:nvSpPr>
          <p:cNvPr id="6" name="Footer Placeholder 5">
            <a:extLst>
              <a:ext uri="{FF2B5EF4-FFF2-40B4-BE49-F238E27FC236}">
                <a16:creationId xmlns:a16="http://schemas.microsoft.com/office/drawing/2014/main" id="{45FD7667-4D25-40AF-9D6D-FCB2C21E8E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650918-EDF8-47A5-BEA8-AC9A7A1536DE}"/>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010142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5D2B-FAFB-4BC9-A917-610FDCD0B859}"/>
              </a:ext>
            </a:extLst>
          </p:cNvPr>
          <p:cNvSpPr>
            <a:spLocks noGrp="1"/>
          </p:cNvSpPr>
          <p:nvPr>
            <p:ph type="title"/>
          </p:nvPr>
        </p:nvSpPr>
        <p:spPr>
          <a:xfrm>
            <a:off x="841249" y="552782"/>
            <a:ext cx="4608576" cy="2569464"/>
          </a:xfrm>
        </p:spPr>
        <p:txBody>
          <a:bodyPr anchor="ctr">
            <a:noAutofit/>
          </a:bodyPr>
          <a:lstStyle>
            <a:lvl1pPr algn="l" defTabSz="914400" rtl="0" eaLnBrk="1" latinLnBrk="0" hangingPunct="1">
              <a:lnSpc>
                <a:spcPct val="90000"/>
              </a:lnSpc>
              <a:spcBef>
                <a:spcPct val="0"/>
              </a:spcBef>
              <a:buNone/>
              <a:defRPr lang="en-US" sz="44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226A694-5302-42BE-8A7A-6007C10F8F70}"/>
              </a:ext>
            </a:extLst>
          </p:cNvPr>
          <p:cNvSpPr>
            <a:spLocks noGrp="1"/>
          </p:cNvSpPr>
          <p:nvPr>
            <p:ph type="pic" idx="1"/>
          </p:nvPr>
        </p:nvSpPr>
        <p:spPr>
          <a:xfrm>
            <a:off x="5825952" y="552783"/>
            <a:ext cx="4663440" cy="53082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8E4481C-81D6-4329-8203-70B3FCC3F8FE}"/>
              </a:ext>
            </a:extLst>
          </p:cNvPr>
          <p:cNvSpPr>
            <a:spLocks noGrp="1"/>
          </p:cNvSpPr>
          <p:nvPr>
            <p:ph type="body" sz="half" idx="2"/>
          </p:nvPr>
        </p:nvSpPr>
        <p:spPr>
          <a:xfrm>
            <a:off x="841249" y="3300984"/>
            <a:ext cx="4608576" cy="2569464"/>
          </a:xfrm>
        </p:spPr>
        <p:txBody>
          <a:bodyPr>
            <a:normAutofit/>
          </a:bodyPr>
          <a:lstStyle>
            <a:lvl1pPr marL="0" indent="0">
              <a:buNone/>
              <a:defRPr lang="en-US" sz="20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AD6C12-26C4-4DF7-B013-56D0849AC7DE}"/>
              </a:ext>
            </a:extLst>
          </p:cNvPr>
          <p:cNvSpPr>
            <a:spLocks noGrp="1"/>
          </p:cNvSpPr>
          <p:nvPr>
            <p:ph type="dt" sz="half" idx="10"/>
          </p:nvPr>
        </p:nvSpPr>
        <p:spPr/>
        <p:txBody>
          <a:bodyPr/>
          <a:lstStyle/>
          <a:p>
            <a:fld id="{F0DB8F2B-E487-4905-B553-FB649F2B6F23}" type="datetime1">
              <a:rPr lang="en-US" smtClean="0"/>
              <a:t>11/5/2023</a:t>
            </a:fld>
            <a:endParaRPr lang="en-US"/>
          </a:p>
        </p:txBody>
      </p:sp>
      <p:sp>
        <p:nvSpPr>
          <p:cNvPr id="6" name="Footer Placeholder 5">
            <a:extLst>
              <a:ext uri="{FF2B5EF4-FFF2-40B4-BE49-F238E27FC236}">
                <a16:creationId xmlns:a16="http://schemas.microsoft.com/office/drawing/2014/main" id="{5CE2F307-FB97-40EC-8517-E6F351B3D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C1B397-305A-42B7-A763-829634B939A9}"/>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380521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4BD48A-4D17-4225-AC4D-67B4C686C55D}"/>
              </a:ext>
            </a:extLst>
          </p:cNvPr>
          <p:cNvSpPr>
            <a:spLocks noGrp="1"/>
          </p:cNvSpPr>
          <p:nvPr>
            <p:ph type="title"/>
          </p:nvPr>
        </p:nvSpPr>
        <p:spPr>
          <a:xfrm>
            <a:off x="841248" y="552782"/>
            <a:ext cx="9489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F14A2B-77AF-4E51-B0C1-0D361EF81A2C}"/>
              </a:ext>
            </a:extLst>
          </p:cNvPr>
          <p:cNvSpPr>
            <a:spLocks noGrp="1"/>
          </p:cNvSpPr>
          <p:nvPr>
            <p:ph type="body" idx="1"/>
          </p:nvPr>
        </p:nvSpPr>
        <p:spPr>
          <a:xfrm>
            <a:off x="841248" y="2096199"/>
            <a:ext cx="9489000" cy="37473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239C2F5-57CA-4152-A766-8F877538FB16}"/>
              </a:ext>
            </a:extLst>
          </p:cNvPr>
          <p:cNvSpPr>
            <a:spLocks noGrp="1"/>
          </p:cNvSpPr>
          <p:nvPr>
            <p:ph type="dt" sz="half" idx="2"/>
          </p:nvPr>
        </p:nvSpPr>
        <p:spPr>
          <a:xfrm>
            <a:off x="841248" y="6102693"/>
            <a:ext cx="2743200" cy="365125"/>
          </a:xfrm>
          <a:prstGeom prst="rect">
            <a:avLst/>
          </a:prstGeom>
        </p:spPr>
        <p:txBody>
          <a:bodyPr vert="horz" lIns="91440" tIns="45720" rIns="91440" bIns="45720" rtlCol="0" anchor="ctr"/>
          <a:lstStyle>
            <a:lvl1pPr algn="l">
              <a:defRPr lang="en-US" sz="1000" b="1" kern="1200" cap="all" spc="300" baseline="0" smtClean="0">
                <a:solidFill>
                  <a:schemeClr val="tx1"/>
                </a:solidFill>
                <a:latin typeface="+mn-lt"/>
                <a:ea typeface="+mn-ea"/>
                <a:cs typeface="+mn-cs"/>
              </a:defRPr>
            </a:lvl1pPr>
          </a:lstStyle>
          <a:p>
            <a:fld id="{6EF7C3A7-D6F6-4D38-A7C3-B72967BB81A6}" type="datetime1">
              <a:rPr lang="en-US" smtClean="0"/>
              <a:t>11/5/2023</a:t>
            </a:fld>
            <a:endParaRPr lang="en-US"/>
          </a:p>
        </p:txBody>
      </p:sp>
      <p:sp>
        <p:nvSpPr>
          <p:cNvPr id="5" name="Footer Placeholder 4">
            <a:extLst>
              <a:ext uri="{FF2B5EF4-FFF2-40B4-BE49-F238E27FC236}">
                <a16:creationId xmlns:a16="http://schemas.microsoft.com/office/drawing/2014/main" id="{A1225FB5-D02B-4BB9-8B8B-D1A11CFE8961}"/>
              </a:ext>
            </a:extLst>
          </p:cNvPr>
          <p:cNvSpPr>
            <a:spLocks noGrp="1"/>
          </p:cNvSpPr>
          <p:nvPr>
            <p:ph type="ftr" sz="quarter" idx="3"/>
          </p:nvPr>
        </p:nvSpPr>
        <p:spPr>
          <a:xfrm rot="5400000">
            <a:off x="9234260" y="2427620"/>
            <a:ext cx="4114800" cy="365125"/>
          </a:xfrm>
          <a:prstGeom prst="rect">
            <a:avLst/>
          </a:prstGeom>
        </p:spPr>
        <p:txBody>
          <a:bodyPr vert="horz" lIns="91440" tIns="45720" rIns="91440" bIns="45720" rtlCol="0" anchor="ctr"/>
          <a:lstStyle>
            <a:lvl1pPr algn="l">
              <a:defRPr lang="en-US" sz="1000" b="1" kern="1200" cap="all" spc="300" baseline="0">
                <a:solidFill>
                  <a:schemeClr val="tx1"/>
                </a:solidFill>
                <a:latin typeface="+mn-lt"/>
                <a:ea typeface="+mn-ea"/>
                <a:cs typeface="+mn-cs"/>
              </a:defRPr>
            </a:lvl1pPr>
          </a:lstStyle>
          <a:p>
            <a:endParaRPr lang="en-US"/>
          </a:p>
        </p:txBody>
      </p:sp>
      <p:sp>
        <p:nvSpPr>
          <p:cNvPr id="6" name="Slide Number Placeholder 5">
            <a:extLst>
              <a:ext uri="{FF2B5EF4-FFF2-40B4-BE49-F238E27FC236}">
                <a16:creationId xmlns:a16="http://schemas.microsoft.com/office/drawing/2014/main" id="{EF6244FF-6F88-4090-A77F-499DF9AAEA8B}"/>
              </a:ext>
            </a:extLst>
          </p:cNvPr>
          <p:cNvSpPr>
            <a:spLocks noGrp="1"/>
          </p:cNvSpPr>
          <p:nvPr>
            <p:ph type="sldNum" sz="quarter" idx="4"/>
          </p:nvPr>
        </p:nvSpPr>
        <p:spPr>
          <a:xfrm>
            <a:off x="10815546" y="5878515"/>
            <a:ext cx="952229" cy="420381"/>
          </a:xfrm>
          <a:prstGeom prst="rect">
            <a:avLst/>
          </a:prstGeom>
        </p:spPr>
        <p:txBody>
          <a:bodyPr vert="horz" lIns="91440" tIns="45720" rIns="91440" bIns="45720" rtlCol="0" anchor="ctr"/>
          <a:lstStyle>
            <a:lvl1pPr algn="ctr">
              <a:defRPr lang="en-US" sz="3200" b="1" kern="1200" cap="all" spc="300" baseline="0" smtClean="0">
                <a:solidFill>
                  <a:schemeClr val="tx1"/>
                </a:solidFill>
                <a:latin typeface="+mn-lt"/>
                <a:ea typeface="+mn-ea"/>
                <a:cs typeface="+mn-cs"/>
              </a:defRPr>
            </a:lvl1pPr>
          </a:lstStyle>
          <a:p>
            <a:fld id="{6586042B-6341-4E38-A80C-926D3BB8AAC9}" type="slidenum">
              <a:rPr lang="en-US" smtClean="0"/>
              <a:t>‹#›</a:t>
            </a:fld>
            <a:endParaRPr lang="en-US"/>
          </a:p>
        </p:txBody>
      </p:sp>
      <p:sp>
        <p:nvSpPr>
          <p:cNvPr id="7" name="Rectangle 6">
            <a:extLst>
              <a:ext uri="{FF2B5EF4-FFF2-40B4-BE49-F238E27FC236}">
                <a16:creationId xmlns:a16="http://schemas.microsoft.com/office/drawing/2014/main" id="{F194AEDE-F25F-43E6-A2C4-7FFF41074990}"/>
              </a:ext>
            </a:extLst>
          </p:cNvPr>
          <p:cNvSpPr/>
          <p:nvPr/>
        </p:nvSpPr>
        <p:spPr>
          <a:xfrm>
            <a:off x="367744" y="334928"/>
            <a:ext cx="11456511" cy="61881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C793C08-EF4C-422B-A728-6C717C47DF6F}"/>
              </a:ext>
            </a:extLst>
          </p:cNvPr>
          <p:cNvCxnSpPr>
            <a:cxnSpLocks/>
          </p:cNvCxnSpPr>
          <p:nvPr/>
        </p:nvCxnSpPr>
        <p:spPr>
          <a:xfrm>
            <a:off x="10748698" y="334928"/>
            <a:ext cx="0" cy="61881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825BC6-56A8-46DE-8037-A9A577624B0D}"/>
              </a:ext>
            </a:extLst>
          </p:cNvPr>
          <p:cNvCxnSpPr>
            <a:cxnSpLocks/>
          </p:cNvCxnSpPr>
          <p:nvPr/>
        </p:nvCxnSpPr>
        <p:spPr>
          <a:xfrm>
            <a:off x="373060" y="6047437"/>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2911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30000"/>
        </a:lnSpc>
        <a:spcBef>
          <a:spcPts val="500"/>
        </a:spcBef>
        <a:buFont typeface="Arial" panose="020B0604020202020204" pitchFamily="34" charset="0"/>
        <a:buChar char="•"/>
        <a:defRPr sz="1600" kern="1200">
          <a:solidFill>
            <a:schemeClr val="tx1"/>
          </a:solidFill>
          <a:latin typeface="+mn-lt"/>
          <a:ea typeface="+mn-ea"/>
          <a:cs typeface="+mn-cs"/>
        </a:defRPr>
      </a:lvl3pPr>
      <a:lvl4pPr marL="13716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4pPr>
      <a:lvl5pPr marL="1828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nimated Electricity And Plug And Outlet">
            <a:extLst>
              <a:ext uri="{FF2B5EF4-FFF2-40B4-BE49-F238E27FC236}">
                <a16:creationId xmlns:a16="http://schemas.microsoft.com/office/drawing/2014/main" id="{FA33F172-00BC-1C80-A02C-AB0B4696DE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alphaModFix/>
          </a:blip>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F1B00A1-15D3-42C2-B2D9-578BAF9A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145" y="4991100"/>
            <a:ext cx="10381553"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Main Frame">
            <a:extLst>
              <a:ext uri="{FF2B5EF4-FFF2-40B4-BE49-F238E27FC236}">
                <a16:creationId xmlns:a16="http://schemas.microsoft.com/office/drawing/2014/main" id="{9502469D-C562-48E3-ABA2-3CFA55C52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0A6E3-190F-A861-4392-BBDB0FAFBCB1}"/>
              </a:ext>
            </a:extLst>
          </p:cNvPr>
          <p:cNvSpPr>
            <a:spLocks noGrp="1"/>
          </p:cNvSpPr>
          <p:nvPr>
            <p:ph type="ctrTitle"/>
          </p:nvPr>
        </p:nvSpPr>
        <p:spPr>
          <a:xfrm>
            <a:off x="4794742" y="663960"/>
            <a:ext cx="5502555" cy="3594112"/>
          </a:xfrm>
        </p:spPr>
        <p:txBody>
          <a:bodyPr anchor="t">
            <a:normAutofit/>
          </a:bodyPr>
          <a:lstStyle/>
          <a:p>
            <a:pPr algn="r"/>
            <a:r>
              <a:rPr lang="en-GB" sz="8000" dirty="0">
                <a:solidFill>
                  <a:srgbClr val="FFFFFF"/>
                </a:solidFill>
              </a:rPr>
              <a:t>State Of Charge</a:t>
            </a:r>
            <a:endParaRPr lang="en-AU" sz="8000" dirty="0">
              <a:solidFill>
                <a:srgbClr val="FFFFFF"/>
              </a:solidFill>
            </a:endParaRPr>
          </a:p>
        </p:txBody>
      </p:sp>
      <p:sp>
        <p:nvSpPr>
          <p:cNvPr id="3" name="Subtitle 2">
            <a:extLst>
              <a:ext uri="{FF2B5EF4-FFF2-40B4-BE49-F238E27FC236}">
                <a16:creationId xmlns:a16="http://schemas.microsoft.com/office/drawing/2014/main" id="{1F0D34FE-9E33-616D-D315-C12E5FDA6656}"/>
              </a:ext>
            </a:extLst>
          </p:cNvPr>
          <p:cNvSpPr>
            <a:spLocks noGrp="1"/>
          </p:cNvSpPr>
          <p:nvPr>
            <p:ph type="subTitle" idx="1"/>
          </p:nvPr>
        </p:nvSpPr>
        <p:spPr>
          <a:xfrm>
            <a:off x="4794742" y="5205048"/>
            <a:ext cx="5502555" cy="659920"/>
          </a:xfrm>
        </p:spPr>
        <p:txBody>
          <a:bodyPr anchor="ctr">
            <a:normAutofit/>
          </a:bodyPr>
          <a:lstStyle/>
          <a:p>
            <a:pPr algn="r"/>
            <a:r>
              <a:rPr lang="en-GB" dirty="0">
                <a:solidFill>
                  <a:srgbClr val="FFFFFF"/>
                </a:solidFill>
              </a:rPr>
              <a:t>Voltage over time for a discharging battery</a:t>
            </a:r>
            <a:endParaRPr lang="en-AU" dirty="0">
              <a:solidFill>
                <a:srgbClr val="FFFFFF"/>
              </a:solidFill>
            </a:endParaRPr>
          </a:p>
        </p:txBody>
      </p:sp>
      <p:cxnSp>
        <p:nvCxnSpPr>
          <p:cNvPr id="17" name="Main Horizontal Connector">
            <a:extLst>
              <a:ext uri="{FF2B5EF4-FFF2-40B4-BE49-F238E27FC236}">
                <a16:creationId xmlns:a16="http://schemas.microsoft.com/office/drawing/2014/main" id="{4D594499-F983-4364-8ABC-5BCDC2E906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Main Vertical Connector">
            <a:extLst>
              <a:ext uri="{FF2B5EF4-FFF2-40B4-BE49-F238E27FC236}">
                <a16:creationId xmlns:a16="http://schemas.microsoft.com/office/drawing/2014/main" id="{6D4C177C-581F-4CC8-A686-0B6D25DC6A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1" name="Audio 40">
            <a:hlinkClick r:id="" action="ppaction://media"/>
            <a:extLst>
              <a:ext uri="{FF2B5EF4-FFF2-40B4-BE49-F238E27FC236}">
                <a16:creationId xmlns:a16="http://schemas.microsoft.com/office/drawing/2014/main" id="{602B71CA-F1E1-C1D9-9F68-A13E4B02523A}"/>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3153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3489"/>
    </mc:Choice>
    <mc:Fallback>
      <p:transition spd="slow" advTm="13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mute="1">
                <p:cTn id="15" repeatCount="indefinite"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41"/>
                </p:tgtEl>
              </p:cMediaNode>
            </p:audio>
          </p:childTnLst>
        </p:cTn>
      </p:par>
    </p:tnLst>
  </p:timing>
  <p:extLst>
    <p:ext uri="{E180D4A7-C9FB-4DFB-919C-405C955672EB}">
      <p14:showEvtLst xmlns:p14="http://schemas.microsoft.com/office/powerpoint/2010/main">
        <p14:playEvt time="374" objId="4"/>
        <p14:playEvt time="6545" objId="4"/>
        <p14:playEvt time="12685" objId="4"/>
        <p14:stopEvt time="13444"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41EA-DD30-2327-533A-E3232C56EDB7}"/>
              </a:ext>
            </a:extLst>
          </p:cNvPr>
          <p:cNvSpPr>
            <a:spLocks noGrp="1"/>
          </p:cNvSpPr>
          <p:nvPr>
            <p:ph type="title"/>
          </p:nvPr>
        </p:nvSpPr>
        <p:spPr/>
        <p:txBody>
          <a:bodyPr/>
          <a:lstStyle/>
          <a:p>
            <a:r>
              <a:rPr lang="en-GB" dirty="0"/>
              <a:t>What is the State of Charge?</a:t>
            </a:r>
            <a:endParaRPr lang="en-AU" dirty="0"/>
          </a:p>
        </p:txBody>
      </p:sp>
      <p:sp>
        <p:nvSpPr>
          <p:cNvPr id="3" name="Content Placeholder 2">
            <a:extLst>
              <a:ext uri="{FF2B5EF4-FFF2-40B4-BE49-F238E27FC236}">
                <a16:creationId xmlns:a16="http://schemas.microsoft.com/office/drawing/2014/main" id="{BD519C96-0C38-E7A0-15B5-09B77243F59D}"/>
              </a:ext>
            </a:extLst>
          </p:cNvPr>
          <p:cNvSpPr>
            <a:spLocks noGrp="1"/>
          </p:cNvSpPr>
          <p:nvPr>
            <p:ph idx="1"/>
          </p:nvPr>
        </p:nvSpPr>
        <p:spPr/>
        <p:txBody>
          <a:bodyPr/>
          <a:lstStyle/>
          <a:p>
            <a:r>
              <a:rPr lang="en-GB" dirty="0"/>
              <a:t>The state of charge refers to the ratio of charge remaining to the total charge capacity.</a:t>
            </a:r>
          </a:p>
          <a:p>
            <a:endParaRPr lang="en-GB" dirty="0"/>
          </a:p>
          <a:p>
            <a:endParaRPr lang="en-GB" dirty="0"/>
          </a:p>
          <a:p>
            <a:endParaRPr lang="en-GB" dirty="0"/>
          </a:p>
          <a:p>
            <a:endParaRPr lang="en-GB" dirty="0"/>
          </a:p>
          <a:p>
            <a:pPr marL="0" indent="0">
              <a:buNone/>
            </a:pPr>
            <a:endParaRPr lang="en-GB" dirty="0"/>
          </a:p>
          <a:p>
            <a:pPr marL="0" indent="0" algn="ctr">
              <a:buNone/>
            </a:pPr>
            <a:r>
              <a:rPr lang="en-GB" dirty="0"/>
              <a:t>As the battery is discharged, the voltage produced by the battery changes</a:t>
            </a:r>
          </a:p>
        </p:txBody>
      </p:sp>
      <p:pic>
        <p:nvPicPr>
          <p:cNvPr id="6" name="Picture 5">
            <a:extLst>
              <a:ext uri="{FF2B5EF4-FFF2-40B4-BE49-F238E27FC236}">
                <a16:creationId xmlns:a16="http://schemas.microsoft.com/office/drawing/2014/main" id="{B7010212-B03B-B3E2-12E7-FA4B62D771C7}"/>
              </a:ext>
            </a:extLst>
          </p:cNvPr>
          <p:cNvPicPr>
            <a:picLocks noChangeAspect="1"/>
          </p:cNvPicPr>
          <p:nvPr/>
        </p:nvPicPr>
        <p:blipFill>
          <a:blip r:embed="rId5"/>
          <a:stretch>
            <a:fillRect/>
          </a:stretch>
        </p:blipFill>
        <p:spPr>
          <a:xfrm>
            <a:off x="913192" y="2490399"/>
            <a:ext cx="3646251" cy="245490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9E5260A-F239-0B4A-F5F9-52902BA4C07F}"/>
                  </a:ext>
                </a:extLst>
              </p:cNvPr>
              <p:cNvSpPr txBox="1"/>
              <p:nvPr/>
            </p:nvSpPr>
            <p:spPr>
              <a:xfrm>
                <a:off x="6825038" y="2769460"/>
                <a:ext cx="1487138" cy="659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𝑆𝑂𝐶</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𝑄</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𝑚𝑎𝑥</m:t>
                              </m:r>
                            </m:sub>
                          </m:sSub>
                        </m:den>
                      </m:f>
                    </m:oMath>
                  </m:oMathPara>
                </a14:m>
                <a:endParaRPr lang="en-AU" dirty="0"/>
              </a:p>
            </p:txBody>
          </p:sp>
        </mc:Choice>
        <mc:Fallback xmlns="">
          <p:sp>
            <p:nvSpPr>
              <p:cNvPr id="7" name="TextBox 6">
                <a:extLst>
                  <a:ext uri="{FF2B5EF4-FFF2-40B4-BE49-F238E27FC236}">
                    <a16:creationId xmlns:a16="http://schemas.microsoft.com/office/drawing/2014/main" id="{A9E5260A-F239-0B4A-F5F9-52902BA4C07F}"/>
                  </a:ext>
                </a:extLst>
              </p:cNvPr>
              <p:cNvSpPr txBox="1">
                <a:spLocks noRot="1" noChangeAspect="1" noMove="1" noResize="1" noEditPoints="1" noAdjustHandles="1" noChangeArrowheads="1" noChangeShapeType="1" noTextEdit="1"/>
              </p:cNvSpPr>
              <p:nvPr/>
            </p:nvSpPr>
            <p:spPr>
              <a:xfrm>
                <a:off x="6825038" y="2769460"/>
                <a:ext cx="1487138" cy="659540"/>
              </a:xfrm>
              <a:prstGeom prst="rect">
                <a:avLst/>
              </a:prstGeom>
              <a:blipFill>
                <a:blip r:embed="rId6"/>
                <a:stretch>
                  <a:fillRect/>
                </a:stretch>
              </a:blipFill>
            </p:spPr>
            <p:txBody>
              <a:bodyPr/>
              <a:lstStyle/>
              <a:p>
                <a:r>
                  <a:rPr lang="en-AU">
                    <a:noFill/>
                  </a:rPr>
                  <a:t> </a:t>
                </a:r>
              </a:p>
            </p:txBody>
          </p:sp>
        </mc:Fallback>
      </mc:AlternateContent>
      <p:sp>
        <p:nvSpPr>
          <p:cNvPr id="8" name="TextBox 7">
            <a:extLst>
              <a:ext uri="{FF2B5EF4-FFF2-40B4-BE49-F238E27FC236}">
                <a16:creationId xmlns:a16="http://schemas.microsoft.com/office/drawing/2014/main" id="{B5E41404-4637-346F-1FB3-784626206217}"/>
              </a:ext>
            </a:extLst>
          </p:cNvPr>
          <p:cNvSpPr txBox="1"/>
          <p:nvPr/>
        </p:nvSpPr>
        <p:spPr>
          <a:xfrm>
            <a:off x="5007836" y="3769189"/>
            <a:ext cx="5170205" cy="923330"/>
          </a:xfrm>
          <a:prstGeom prst="rect">
            <a:avLst/>
          </a:prstGeom>
          <a:noFill/>
        </p:spPr>
        <p:txBody>
          <a:bodyPr wrap="square" rtlCol="0">
            <a:spAutoFit/>
          </a:bodyPr>
          <a:lstStyle/>
          <a:p>
            <a:r>
              <a:rPr lang="en-GB" dirty="0"/>
              <a:t>SOC = 1 (DOD = 0) for fully </a:t>
            </a:r>
            <a:r>
              <a:rPr lang="en-GB" b="1" dirty="0"/>
              <a:t>charged</a:t>
            </a:r>
            <a:r>
              <a:rPr lang="en-GB" dirty="0"/>
              <a:t> battery</a:t>
            </a:r>
          </a:p>
          <a:p>
            <a:endParaRPr lang="en-GB" dirty="0"/>
          </a:p>
          <a:p>
            <a:r>
              <a:rPr lang="en-GB" dirty="0"/>
              <a:t>SOC = 0 (DOD = 1) for fully </a:t>
            </a:r>
            <a:r>
              <a:rPr lang="en-GB" b="1" dirty="0"/>
              <a:t>discharged</a:t>
            </a:r>
            <a:r>
              <a:rPr lang="en-GB" dirty="0"/>
              <a:t> battery</a:t>
            </a:r>
            <a:endParaRPr lang="en-AU" dirty="0"/>
          </a:p>
        </p:txBody>
      </p:sp>
      <p:pic>
        <p:nvPicPr>
          <p:cNvPr id="39" name="Audio 38">
            <a:hlinkClick r:id="" action="ppaction://media"/>
            <a:extLst>
              <a:ext uri="{FF2B5EF4-FFF2-40B4-BE49-F238E27FC236}">
                <a16:creationId xmlns:a16="http://schemas.microsoft.com/office/drawing/2014/main" id="{061DD363-FFAA-9A29-D7D6-BB1CE3E58FD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7250253"/>
      </p:ext>
    </p:extLst>
  </p:cSld>
  <p:clrMapOvr>
    <a:masterClrMapping/>
  </p:clrMapOvr>
  <mc:AlternateContent xmlns:mc="http://schemas.openxmlformats.org/markup-compatibility/2006">
    <mc:Choice xmlns:p14="http://schemas.microsoft.com/office/powerpoint/2010/main" Requires="p14">
      <p:transition spd="slow" p14:dur="2000" advTm="20291"/>
    </mc:Choice>
    <mc:Fallback>
      <p:transition spd="slow" advTm="20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54713-10E9-D48F-BD48-1A63D1444295}"/>
              </a:ext>
            </a:extLst>
          </p:cNvPr>
          <p:cNvSpPr>
            <a:spLocks noGrp="1"/>
          </p:cNvSpPr>
          <p:nvPr>
            <p:ph type="title"/>
          </p:nvPr>
        </p:nvSpPr>
        <p:spPr>
          <a:xfrm>
            <a:off x="841249" y="552782"/>
            <a:ext cx="5137520" cy="1154711"/>
          </a:xfrm>
        </p:spPr>
        <p:txBody>
          <a:bodyPr>
            <a:normAutofit/>
          </a:bodyPr>
          <a:lstStyle/>
          <a:p>
            <a:r>
              <a:rPr lang="en-GB"/>
              <a:t>Discharge Curves</a:t>
            </a:r>
            <a:endParaRPr lang="en-AU"/>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35584A-141A-8572-35E1-3D34DF2BB085}"/>
                  </a:ext>
                </a:extLst>
              </p:cNvPr>
              <p:cNvSpPr>
                <a:spLocks noGrp="1"/>
              </p:cNvSpPr>
              <p:nvPr>
                <p:ph idx="1"/>
              </p:nvPr>
            </p:nvSpPr>
            <p:spPr>
              <a:xfrm>
                <a:off x="841248" y="1925347"/>
                <a:ext cx="5124226" cy="4122090"/>
              </a:xfrm>
            </p:spPr>
            <p:txBody>
              <a:bodyPr anchor="t">
                <a:normAutofit lnSpcReduction="10000"/>
              </a:bodyPr>
              <a:lstStyle/>
              <a:p>
                <a:pPr marL="0" indent="0">
                  <a:buNone/>
                </a:pPr>
                <a:r>
                  <a:rPr lang="en-GB" dirty="0"/>
                  <a:t>We can represent the SoC as a function of time: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𝑆𝑜𝐶</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𝑆𝑜𝐶</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0</m:t>
                              </m:r>
                            </m:sub>
                          </m:sSub>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𝑟</m:t>
                              </m:r>
                            </m:sub>
                          </m:sSub>
                        </m:den>
                      </m:f>
                      <m:nary>
                        <m:naryPr>
                          <m:ctrlPr>
                            <a:rPr lang="en-GB" b="0" i="1" smtClean="0">
                              <a:latin typeface="Cambria Math" panose="02040503050406030204" pitchFamily="18" charset="0"/>
                            </a:rPr>
                          </m:ctrlPr>
                        </m:naryPr>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0</m:t>
                              </m:r>
                            </m:sub>
                          </m:sSub>
                        </m:sub>
                        <m:sup>
                          <m:r>
                            <a:rPr lang="en-GB" b="0" i="1" smtClean="0">
                              <a:latin typeface="Cambria Math" panose="02040503050406030204" pitchFamily="18" charset="0"/>
                            </a:rPr>
                            <m:t>𝑡</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𝑖</m:t>
                              </m:r>
                            </m:e>
                            <m:sub>
                              <m:r>
                                <a:rPr lang="en-GB" b="0" i="1" smtClean="0">
                                  <a:latin typeface="Cambria Math" panose="02040503050406030204" pitchFamily="18" charset="0"/>
                                </a:rPr>
                                <m:t>𝑏</m:t>
                              </m:r>
                            </m:sub>
                          </m:sSub>
                          <m:r>
                            <a:rPr lang="en-GB" b="0" i="1" smtClean="0">
                              <a:latin typeface="Cambria Math" panose="02040503050406030204" pitchFamily="18" charset="0"/>
                            </a:rPr>
                            <m:t>𝑑𝑡</m:t>
                          </m:r>
                        </m:e>
                      </m:nary>
                    </m:oMath>
                  </m:oMathPara>
                </a14:m>
                <a:endParaRPr lang="en-GB" b="0" dirty="0"/>
              </a:p>
              <a:p>
                <a:pPr marL="0" indent="0">
                  <a:buNone/>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𝑟</m:t>
                        </m:r>
                      </m:sub>
                    </m:sSub>
                  </m:oMath>
                </a14:m>
                <a:r>
                  <a:rPr lang="en-GB" dirty="0"/>
                  <a:t> is the rated capacity (Ah).</a:t>
                </a:r>
              </a:p>
              <a:p>
                <a:pPr marL="0" indent="0">
                  <a:buNone/>
                </a:pPr>
                <a:r>
                  <a:rPr lang="en-GB" dirty="0"/>
                  <a:t>Different types of batteries will have different discharge curves.</a:t>
                </a:r>
              </a:p>
              <a:p>
                <a:pPr marL="0" indent="0">
                  <a:buNone/>
                </a:pPr>
                <a:r>
                  <a:rPr lang="en-GB" dirty="0"/>
                  <a:t>International Civil Aviation Organisation required Li-ion batteries to have an SoC of less than 30% (SoC = 0.3) for transport</a:t>
                </a:r>
                <a:endParaRPr lang="en-AU"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DA35584A-141A-8572-35E1-3D34DF2BB085}"/>
                  </a:ext>
                </a:extLst>
              </p:cNvPr>
              <p:cNvSpPr>
                <a:spLocks noGrp="1" noRot="1" noChangeAspect="1" noMove="1" noResize="1" noEditPoints="1" noAdjustHandles="1" noChangeArrowheads="1" noChangeShapeType="1" noTextEdit="1"/>
              </p:cNvSpPr>
              <p:nvPr>
                <p:ph idx="1"/>
              </p:nvPr>
            </p:nvSpPr>
            <p:spPr>
              <a:xfrm>
                <a:off x="841248" y="1925347"/>
                <a:ext cx="5124226" cy="4122090"/>
              </a:xfrm>
              <a:blipFill>
                <a:blip r:embed="rId5"/>
                <a:stretch>
                  <a:fillRect l="-1189" t="-148"/>
                </a:stretch>
              </a:blipFill>
            </p:spPr>
            <p:txBody>
              <a:bodyPr/>
              <a:lstStyle/>
              <a:p>
                <a:r>
                  <a:rPr lang="en-AU">
                    <a:noFill/>
                  </a:rPr>
                  <a:t> </a:t>
                </a:r>
              </a:p>
            </p:txBody>
          </p:sp>
        </mc:Fallback>
      </mc:AlternateContent>
      <p:sp>
        <p:nvSpPr>
          <p:cNvPr id="35" name="Main Frame">
            <a:extLst>
              <a:ext uri="{FF2B5EF4-FFF2-40B4-BE49-F238E27FC236}">
                <a16:creationId xmlns:a16="http://schemas.microsoft.com/office/drawing/2014/main" id="{8B3D301E-EEB6-4474-BFB1-FCD7A1F30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DA245249-2F4C-4F85-AB62-095DBE5249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1911349"/>
            <a:ext cx="60807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Main Horizontal Connector">
            <a:extLst>
              <a:ext uri="{FF2B5EF4-FFF2-40B4-BE49-F238E27FC236}">
                <a16:creationId xmlns:a16="http://schemas.microsoft.com/office/drawing/2014/main" id="{85F2753B-199B-4FF0-838F-41E8D058E9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A7F9B4-2262-444F-8650-A1195AE9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48525" y="334928"/>
            <a:ext cx="0" cy="57125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Main Vertical Connector">
            <a:extLst>
              <a:ext uri="{FF2B5EF4-FFF2-40B4-BE49-F238E27FC236}">
                <a16:creationId xmlns:a16="http://schemas.microsoft.com/office/drawing/2014/main" id="{B0BDEAB7-0E83-4F55-90F4-098569F5A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11C740D-8944-5A75-42AD-4C632E4230F2}"/>
              </a:ext>
            </a:extLst>
          </p:cNvPr>
          <p:cNvPicPr>
            <a:picLocks noChangeAspect="1"/>
          </p:cNvPicPr>
          <p:nvPr/>
        </p:nvPicPr>
        <p:blipFill>
          <a:blip r:embed="rId6"/>
          <a:stretch>
            <a:fillRect/>
          </a:stretch>
        </p:blipFill>
        <p:spPr>
          <a:xfrm>
            <a:off x="6461820" y="624563"/>
            <a:ext cx="4203434" cy="4942220"/>
          </a:xfrm>
          <a:prstGeom prst="rect">
            <a:avLst/>
          </a:prstGeom>
        </p:spPr>
      </p:pic>
      <p:pic>
        <p:nvPicPr>
          <p:cNvPr id="45" name="Audio 44">
            <a:hlinkClick r:id="" action="ppaction://media"/>
            <a:extLst>
              <a:ext uri="{FF2B5EF4-FFF2-40B4-BE49-F238E27FC236}">
                <a16:creationId xmlns:a16="http://schemas.microsoft.com/office/drawing/2014/main" id="{14C7E4A8-7830-599C-9CB7-D96EE03A4B2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6239343"/>
      </p:ext>
    </p:extLst>
  </p:cSld>
  <p:clrMapOvr>
    <a:masterClrMapping/>
  </p:clrMapOvr>
  <mc:AlternateContent xmlns:mc="http://schemas.openxmlformats.org/markup-compatibility/2006">
    <mc:Choice xmlns:p14="http://schemas.microsoft.com/office/powerpoint/2010/main" Requires="p14">
      <p:transition spd="slow" p14:dur="2000" advTm="46384"/>
    </mc:Choice>
    <mc:Fallback>
      <p:transition spd="slow" advTm="46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E7EEE-ADE2-0745-7479-D5AE426DAE5B}"/>
              </a:ext>
            </a:extLst>
          </p:cNvPr>
          <p:cNvSpPr>
            <a:spLocks noGrp="1"/>
          </p:cNvSpPr>
          <p:nvPr>
            <p:ph type="title"/>
          </p:nvPr>
        </p:nvSpPr>
        <p:spPr>
          <a:xfrm>
            <a:off x="841248" y="552782"/>
            <a:ext cx="9310924" cy="1154711"/>
          </a:xfrm>
        </p:spPr>
        <p:txBody>
          <a:bodyPr>
            <a:normAutofit/>
          </a:bodyPr>
          <a:lstStyle/>
          <a:p>
            <a:r>
              <a:rPr lang="en-GB" dirty="0"/>
              <a:t>Depth of Discharge (DoD)</a:t>
            </a:r>
            <a:endParaRPr lang="en-AU" dirty="0"/>
          </a:p>
        </p:txBody>
      </p:sp>
      <p:sp>
        <p:nvSpPr>
          <p:cNvPr id="3" name="Content Placeholder 2">
            <a:extLst>
              <a:ext uri="{FF2B5EF4-FFF2-40B4-BE49-F238E27FC236}">
                <a16:creationId xmlns:a16="http://schemas.microsoft.com/office/drawing/2014/main" id="{CAFA464A-C025-3916-4F32-20312C4038D5}"/>
              </a:ext>
            </a:extLst>
          </p:cNvPr>
          <p:cNvSpPr>
            <a:spLocks noGrp="1"/>
          </p:cNvSpPr>
          <p:nvPr>
            <p:ph idx="1"/>
          </p:nvPr>
        </p:nvSpPr>
        <p:spPr>
          <a:xfrm>
            <a:off x="457200" y="2042420"/>
            <a:ext cx="4124131" cy="3938501"/>
          </a:xfrm>
        </p:spPr>
        <p:txBody>
          <a:bodyPr anchor="t">
            <a:normAutofit/>
          </a:bodyPr>
          <a:lstStyle/>
          <a:p>
            <a:pPr>
              <a:lnSpc>
                <a:spcPct val="120000"/>
              </a:lnSpc>
            </a:pPr>
            <a:r>
              <a:rPr lang="en-GB" dirty="0"/>
              <a:t>Refers to how much of the battery gets emptied for every cycle.</a:t>
            </a:r>
          </a:p>
          <a:p>
            <a:pPr>
              <a:lnSpc>
                <a:spcPct val="120000"/>
              </a:lnSpc>
            </a:pPr>
            <a:r>
              <a:rPr lang="en-GB" dirty="0"/>
              <a:t>If a battery gets completely discharged at each cycle, its total number of cycles reduces.</a:t>
            </a:r>
            <a:r>
              <a:rPr lang="en-AU" dirty="0"/>
              <a:t> This reduces the battery’s lifespan.</a:t>
            </a:r>
          </a:p>
          <a:p>
            <a:pPr>
              <a:lnSpc>
                <a:spcPct val="120000"/>
              </a:lnSpc>
            </a:pPr>
            <a:r>
              <a:rPr lang="en-AU" dirty="0"/>
              <a:t>This is important for portable devices such as phones.</a:t>
            </a:r>
          </a:p>
          <a:p>
            <a:pPr>
              <a:lnSpc>
                <a:spcPct val="120000"/>
              </a:lnSpc>
            </a:pPr>
            <a:endParaRPr lang="en-GB" dirty="0"/>
          </a:p>
        </p:txBody>
      </p:sp>
      <p:pic>
        <p:nvPicPr>
          <p:cNvPr id="5" name="Picture 4">
            <a:extLst>
              <a:ext uri="{FF2B5EF4-FFF2-40B4-BE49-F238E27FC236}">
                <a16:creationId xmlns:a16="http://schemas.microsoft.com/office/drawing/2014/main" id="{0D76DEA5-BAB8-697B-B109-CA4A4652F89F}"/>
              </a:ext>
            </a:extLst>
          </p:cNvPr>
          <p:cNvPicPr>
            <a:picLocks noChangeAspect="1"/>
          </p:cNvPicPr>
          <p:nvPr/>
        </p:nvPicPr>
        <p:blipFill>
          <a:blip r:embed="rId5"/>
          <a:stretch>
            <a:fillRect/>
          </a:stretch>
        </p:blipFill>
        <p:spPr>
          <a:xfrm>
            <a:off x="5019974" y="2610716"/>
            <a:ext cx="5393795" cy="2737350"/>
          </a:xfrm>
          <a:prstGeom prst="rect">
            <a:avLst/>
          </a:prstGeom>
        </p:spPr>
      </p:pic>
      <p:sp>
        <p:nvSpPr>
          <p:cNvPr id="12" name="Main Frame">
            <a:extLst>
              <a:ext uri="{FF2B5EF4-FFF2-40B4-BE49-F238E27FC236}">
                <a16:creationId xmlns:a16="http://schemas.microsoft.com/office/drawing/2014/main" id="{8B3D301E-EEB6-4474-BFB1-FCD7A1F30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Main Horizontal Connector">
            <a:extLst>
              <a:ext uri="{FF2B5EF4-FFF2-40B4-BE49-F238E27FC236}">
                <a16:creationId xmlns:a16="http://schemas.microsoft.com/office/drawing/2014/main" id="{85F2753B-199B-4FF0-838F-41E8D058E9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Main Vertical Connector">
            <a:extLst>
              <a:ext uri="{FF2B5EF4-FFF2-40B4-BE49-F238E27FC236}">
                <a16:creationId xmlns:a16="http://schemas.microsoft.com/office/drawing/2014/main" id="{B0BDEAB7-0E83-4F55-90F4-098569F5A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245249-2F4C-4F85-AB62-095DBE5249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1911349"/>
            <a:ext cx="1038095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D08E46-4633-48DB-9AC2-D98F115E43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6300" y="1905000"/>
            <a:ext cx="0" cy="41424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5" name="Audio 54">
            <a:hlinkClick r:id="" action="ppaction://media"/>
            <a:extLst>
              <a:ext uri="{FF2B5EF4-FFF2-40B4-BE49-F238E27FC236}">
                <a16:creationId xmlns:a16="http://schemas.microsoft.com/office/drawing/2014/main" id="{66D99E8C-4BC6-9B8F-F3BA-E22D7C80DD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4398489"/>
      </p:ext>
    </p:extLst>
  </p:cSld>
  <p:clrMapOvr>
    <a:masterClrMapping/>
  </p:clrMapOvr>
  <mc:AlternateContent xmlns:mc="http://schemas.openxmlformats.org/markup-compatibility/2006">
    <mc:Choice xmlns:p14="http://schemas.microsoft.com/office/powerpoint/2010/main" Requires="p14">
      <p:transition spd="slow" p14:dur="2000" advTm="24759"/>
    </mc:Choice>
    <mc:Fallback>
      <p:transition spd="slow" advTm="24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theme/theme1.xml><?xml version="1.0" encoding="utf-8"?>
<a:theme xmlns:a="http://schemas.openxmlformats.org/drawingml/2006/main" name="MimeoVTI">
  <a:themeElements>
    <a:clrScheme name="AnalogousFromLightSeedLeftStep">
      <a:dk1>
        <a:srgbClr val="000000"/>
      </a:dk1>
      <a:lt1>
        <a:srgbClr val="FFFFFF"/>
      </a:lt1>
      <a:dk2>
        <a:srgbClr val="412429"/>
      </a:dk2>
      <a:lt2>
        <a:srgbClr val="E2E4E8"/>
      </a:lt2>
      <a:accent1>
        <a:srgbClr val="C49B42"/>
      </a:accent1>
      <a:accent2>
        <a:srgbClr val="E17D58"/>
      </a:accent2>
      <a:accent3>
        <a:srgbClr val="E67687"/>
      </a:accent3>
      <a:accent4>
        <a:srgbClr val="E158A5"/>
      </a:accent4>
      <a:accent5>
        <a:srgbClr val="E676E4"/>
      </a:accent5>
      <a:accent6>
        <a:srgbClr val="AA58E1"/>
      </a:accent6>
      <a:hlink>
        <a:srgbClr val="697FAE"/>
      </a:hlink>
      <a:folHlink>
        <a:srgbClr val="7F7F7F"/>
      </a:folHlink>
    </a:clrScheme>
    <a:fontScheme name="Custom 3">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meoVTI" id="{63E3BFD8-7F9C-46D1-A4F3-04054403C108}" vid="{C505C190-EE38-45FD-8294-6454536D04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484</Words>
  <Application>Microsoft Office PowerPoint</Application>
  <PresentationFormat>Widescreen</PresentationFormat>
  <Paragraphs>37</Paragraphs>
  <Slides>4</Slides>
  <Notes>4</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Cambria Math</vt:lpstr>
      <vt:lpstr>Elephant</vt:lpstr>
      <vt:lpstr>Univers Condensed</vt:lpstr>
      <vt:lpstr>MimeoVTI</vt:lpstr>
      <vt:lpstr>State Of Charge</vt:lpstr>
      <vt:lpstr>What is the State of Charge?</vt:lpstr>
      <vt:lpstr>Discharge Curves</vt:lpstr>
      <vt:lpstr>Depth of Discharge (DoD)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Of Charge</dc:title>
  <dc:creator>Tyler Johnson</dc:creator>
  <cp:lastModifiedBy>Tyler Johnson</cp:lastModifiedBy>
  <cp:revision>2</cp:revision>
  <dcterms:created xsi:type="dcterms:W3CDTF">2023-10-29T08:52:54Z</dcterms:created>
  <dcterms:modified xsi:type="dcterms:W3CDTF">2023-11-05T11:51:41Z</dcterms:modified>
</cp:coreProperties>
</file>